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BA9E7C-2528-443C-A5DE-76D97131B5D6}" v="13" dt="2025-11-04T14:23:11.6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4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 황보" userId="b47a9f247ca3097a" providerId="LiveId" clId="{C3AC870C-FE98-41C2-8434-1DBF650B653B}"/>
    <pc:docChg chg="custSel modSld">
      <pc:chgData name="정 황보" userId="b47a9f247ca3097a" providerId="LiveId" clId="{C3AC870C-FE98-41C2-8434-1DBF650B653B}" dt="2025-11-04T14:46:20.217" v="11" actId="14100"/>
      <pc:docMkLst>
        <pc:docMk/>
      </pc:docMkLst>
      <pc:sldChg chg="delSp modSp mod">
        <pc:chgData name="정 황보" userId="b47a9f247ca3097a" providerId="LiveId" clId="{C3AC870C-FE98-41C2-8434-1DBF650B653B}" dt="2025-11-04T14:46:20.217" v="11" actId="14100"/>
        <pc:sldMkLst>
          <pc:docMk/>
          <pc:sldMk cId="0" sldId="264"/>
        </pc:sldMkLst>
        <pc:picChg chg="mod">
          <ac:chgData name="정 황보" userId="b47a9f247ca3097a" providerId="LiveId" clId="{C3AC870C-FE98-41C2-8434-1DBF650B653B}" dt="2025-11-04T14:46:20.217" v="11" actId="14100"/>
          <ac:picMkLst>
            <pc:docMk/>
            <pc:sldMk cId="0" sldId="264"/>
            <ac:picMk id="31" creationId="{B9ADB621-A02B-06B3-26C1-CD6649178ECB}"/>
          </ac:picMkLst>
        </pc:picChg>
        <pc:picChg chg="mod">
          <ac:chgData name="정 황보" userId="b47a9f247ca3097a" providerId="LiveId" clId="{C3AC870C-FE98-41C2-8434-1DBF650B653B}" dt="2025-11-04T14:46:16.600" v="10" actId="14100"/>
          <ac:picMkLst>
            <pc:docMk/>
            <pc:sldMk cId="0" sldId="264"/>
            <ac:picMk id="32" creationId="{F0D4DC8D-597E-D623-0D61-412A0FD4408F}"/>
          </ac:picMkLst>
        </pc:picChg>
        <pc:picChg chg="del">
          <ac:chgData name="정 황보" userId="b47a9f247ca3097a" providerId="LiveId" clId="{C3AC870C-FE98-41C2-8434-1DBF650B653B}" dt="2025-11-04T14:45:46.353" v="0" actId="21"/>
          <ac:picMkLst>
            <pc:docMk/>
            <pc:sldMk cId="0" sldId="264"/>
            <ac:picMk id="33" creationId="{3D562FC8-8EB4-750C-9015-CFD27D72B1D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996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8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image" Target="../media/image9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image" Target="../media/image8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9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9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8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9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9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8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9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7.png"/><Relationship Id="rId3" Type="http://schemas.openxmlformats.org/officeDocument/2006/relationships/image" Target="../media/image8.png"/><Relationship Id="rId7" Type="http://schemas.openxmlformats.org/officeDocument/2006/relationships/image" Target="../media/image92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9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9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55" y="692231"/>
            <a:ext cx="1120490" cy="140636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241" y="4308872"/>
            <a:ext cx="1176817" cy="11072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314" y="5322074"/>
            <a:ext cx="966622" cy="84300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2555" y="1454231"/>
            <a:ext cx="1120490" cy="1406363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800" y="3581400"/>
            <a:ext cx="914400" cy="38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2454295" y="2019300"/>
            <a:ext cx="728341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kern="0" spc="18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CampusNotes</a:t>
            </a:r>
            <a:endParaRPr lang="en-US" sz="4500"/>
          </a:p>
        </p:txBody>
      </p:sp>
      <p:sp>
        <p:nvSpPr>
          <p:cNvPr id="14" name="Text 1"/>
          <p:cNvSpPr/>
          <p:nvPr/>
        </p:nvSpPr>
        <p:spPr>
          <a:xfrm>
            <a:off x="2454295" y="2819400"/>
            <a:ext cx="728341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전공별 학습 노트 공유 커뮤니티</a:t>
            </a:r>
            <a:endParaRPr lang="en-US" sz="2700"/>
          </a:p>
        </p:txBody>
      </p:sp>
      <p:sp>
        <p:nvSpPr>
          <p:cNvPr id="15" name="Text 2"/>
          <p:cNvSpPr/>
          <p:nvPr/>
        </p:nvSpPr>
        <p:spPr>
          <a:xfrm>
            <a:off x="2454295" y="4000500"/>
            <a:ext cx="72834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학우들의 학습 노트를 공유하고 서로의 학습법을 배울 수 있는 웹사이트</a:t>
            </a:r>
            <a:endParaRPr lang="en-US" sz="1500"/>
          </a:p>
        </p:txBody>
      </p:sp>
      <p:sp>
        <p:nvSpPr>
          <p:cNvPr id="16" name="Text 3"/>
          <p:cNvSpPr/>
          <p:nvPr/>
        </p:nvSpPr>
        <p:spPr>
          <a:xfrm>
            <a:off x="4620115" y="4572000"/>
            <a:ext cx="301373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2021658042 </a:t>
            </a:r>
            <a:r>
              <a:rPr lang="ko-KR" altLang="en-US" sz="135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황보정</a:t>
            </a:r>
            <a:endParaRPr lang="en-US" sz="13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28700"/>
            <a:ext cx="3505200" cy="2095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1219200"/>
            <a:ext cx="685800" cy="876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1447800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400" y="1028700"/>
            <a:ext cx="3505200" cy="2095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3900" y="1219200"/>
            <a:ext cx="685800" cy="876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6300" y="144780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7200" y="1028700"/>
            <a:ext cx="3505200" cy="2095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67700" y="1219200"/>
            <a:ext cx="685800" cy="876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20100" y="144780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3352800"/>
            <a:ext cx="3505200" cy="2095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3543300"/>
            <a:ext cx="638175" cy="876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2500" y="3771900"/>
            <a:ext cx="333375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43400" y="3352800"/>
            <a:ext cx="7239000" cy="2095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3900" y="3543300"/>
            <a:ext cx="304800" cy="8763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" y="5676900"/>
            <a:ext cx="10972800" cy="533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06526" y="5857875"/>
            <a:ext cx="152400" cy="1524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81000" y="1524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개발 환경 및 기술 스택</a:t>
            </a:r>
            <a:endParaRPr lang="en-US" sz="2250"/>
          </a:p>
        </p:txBody>
      </p:sp>
      <p:sp>
        <p:nvSpPr>
          <p:cNvPr id="21" name="Text 1"/>
          <p:cNvSpPr/>
          <p:nvPr/>
        </p:nvSpPr>
        <p:spPr>
          <a:xfrm>
            <a:off x="1638300" y="1524000"/>
            <a:ext cx="15964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React + Vite</a:t>
            </a:r>
            <a:endParaRPr lang="en-US" sz="1500"/>
          </a:p>
        </p:txBody>
      </p:sp>
      <p:sp>
        <p:nvSpPr>
          <p:cNvPr id="22" name="Text 2"/>
          <p:cNvSpPr/>
          <p:nvPr/>
        </p:nvSpPr>
        <p:spPr>
          <a:xfrm>
            <a:off x="800100" y="2247900"/>
            <a:ext cx="31242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빠른 개발을 위한 최신 웹 프레임워크. Vite는 개발 서버를 빠르게 시작하고 최적화된 빌드를 제공합니다.</a:t>
            </a:r>
            <a:endParaRPr lang="en-US" sz="1200"/>
          </a:p>
        </p:txBody>
      </p:sp>
      <p:sp>
        <p:nvSpPr>
          <p:cNvPr id="23" name="Text 3"/>
          <p:cNvSpPr/>
          <p:nvPr/>
        </p:nvSpPr>
        <p:spPr>
          <a:xfrm>
            <a:off x="5372100" y="1524000"/>
            <a:ext cx="162413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Tailwind CSS</a:t>
            </a:r>
            <a:endParaRPr lang="en-US" sz="1500"/>
          </a:p>
        </p:txBody>
      </p:sp>
      <p:sp>
        <p:nvSpPr>
          <p:cNvPr id="24" name="Text 4"/>
          <p:cNvSpPr/>
          <p:nvPr/>
        </p:nvSpPr>
        <p:spPr>
          <a:xfrm>
            <a:off x="4533900" y="2247900"/>
            <a:ext cx="31242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Utility-first CSS 프레임워크로, 빠르고 간결하게 반응형이고 미적인 UI를 개발할 수 있습니다.</a:t>
            </a:r>
            <a:endParaRPr lang="en-US" sz="1200"/>
          </a:p>
        </p:txBody>
      </p:sp>
      <p:sp>
        <p:nvSpPr>
          <p:cNvPr id="25" name="Text 5"/>
          <p:cNvSpPr/>
          <p:nvPr/>
        </p:nvSpPr>
        <p:spPr>
          <a:xfrm>
            <a:off x="9105900" y="1524000"/>
            <a:ext cx="16827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React Router</a:t>
            </a:r>
            <a:endParaRPr lang="en-US" sz="1500"/>
          </a:p>
        </p:txBody>
      </p:sp>
      <p:sp>
        <p:nvSpPr>
          <p:cNvPr id="26" name="Text 6"/>
          <p:cNvSpPr/>
          <p:nvPr/>
        </p:nvSpPr>
        <p:spPr>
          <a:xfrm>
            <a:off x="8267700" y="2247900"/>
            <a:ext cx="3124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SPA 내에서 컴포넌트를 라우팅하여 사용자 경험을 향상시키고, URL 구조를 관리합니다.</a:t>
            </a:r>
            <a:endParaRPr lang="en-US" sz="1200"/>
          </a:p>
        </p:txBody>
      </p:sp>
      <p:sp>
        <p:nvSpPr>
          <p:cNvPr id="27" name="Text 7"/>
          <p:cNvSpPr/>
          <p:nvPr/>
        </p:nvSpPr>
        <p:spPr>
          <a:xfrm>
            <a:off x="1590675" y="3848100"/>
            <a:ext cx="168753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LocalStorage</a:t>
            </a:r>
            <a:endParaRPr lang="en-US" sz="1500"/>
          </a:p>
        </p:txBody>
      </p:sp>
      <p:sp>
        <p:nvSpPr>
          <p:cNvPr id="28" name="Text 8"/>
          <p:cNvSpPr/>
          <p:nvPr/>
        </p:nvSpPr>
        <p:spPr>
          <a:xfrm>
            <a:off x="800100" y="4572000"/>
            <a:ext cx="31242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브라우저에 데이터를 저장하고 불러오기 위해 사용되며, 간단한 데이터베이스 역할을 합니다.</a:t>
            </a:r>
            <a:endParaRPr lang="en-US" sz="1200"/>
          </a:p>
        </p:txBody>
      </p:sp>
      <p:sp>
        <p:nvSpPr>
          <p:cNvPr id="29" name="Text 9"/>
          <p:cNvSpPr/>
          <p:nvPr/>
        </p:nvSpPr>
        <p:spPr>
          <a:xfrm>
            <a:off x="4991100" y="3848100"/>
            <a:ext cx="211365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react-markdown</a:t>
            </a:r>
            <a:endParaRPr lang="en-US" sz="1500"/>
          </a:p>
        </p:txBody>
      </p:sp>
      <p:sp>
        <p:nvSpPr>
          <p:cNvPr id="30" name="Text 10"/>
          <p:cNvSpPr/>
          <p:nvPr/>
        </p:nvSpPr>
        <p:spPr>
          <a:xfrm>
            <a:off x="4533900" y="4572000"/>
            <a:ext cx="685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Markdown 형식으로 작성된 노트를 미리보기 기능으로 HTML로 렌더링합니다. 학우들이 편리하게 노트를 작성하고 확인할 수 있도록 지원합니다.</a:t>
            </a:r>
            <a:endParaRPr lang="en-US" sz="1200"/>
          </a:p>
        </p:txBody>
      </p:sp>
      <p:sp>
        <p:nvSpPr>
          <p:cNvPr id="31" name="Text 11"/>
          <p:cNvSpPr/>
          <p:nvPr/>
        </p:nvSpPr>
        <p:spPr>
          <a:xfrm>
            <a:off x="-304800" y="5829300"/>
            <a:ext cx="12801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CampusNotes는 Modern JavaScript 환경을 기반으로 구축되어 빠르고 효율적인 사용자 경험을 제공합니다.</a:t>
            </a:r>
            <a:endParaRPr lang="en-US" sz="1200"/>
          </a:p>
        </p:txBody>
      </p:sp>
      <p:sp>
        <p:nvSpPr>
          <p:cNvPr id="32" name="Text 12"/>
          <p:cNvSpPr/>
          <p:nvPr/>
        </p:nvSpPr>
        <p:spPr>
          <a:xfrm>
            <a:off x="381000" y="6515100"/>
            <a:ext cx="11430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10/11</a:t>
            </a:r>
            <a:endParaRPr lang="en-US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28700"/>
            <a:ext cx="10972800" cy="838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257300"/>
            <a:ext cx="3048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171700"/>
            <a:ext cx="3505200" cy="1409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362200"/>
            <a:ext cx="4572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825" y="2438400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2171700"/>
            <a:ext cx="3505200" cy="1409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3900" y="2362200"/>
            <a:ext cx="457200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8200" y="243840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2171700"/>
            <a:ext cx="3505200" cy="1409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67700" y="2362200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0" y="24384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3886200"/>
            <a:ext cx="10972800" cy="1752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" y="4152900"/>
            <a:ext cx="190500" cy="190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45339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48387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82150" y="4495800"/>
            <a:ext cx="914400" cy="914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10763" y="4762500"/>
            <a:ext cx="257175" cy="3810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1524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ko-KR" altLang="en-US" sz="2250" b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</a:t>
            </a:r>
            <a:endParaRPr lang="en-US" sz="2250"/>
          </a:p>
        </p:txBody>
      </p:sp>
      <p:sp>
        <p:nvSpPr>
          <p:cNvPr id="23" name="Text 1"/>
          <p:cNvSpPr/>
          <p:nvPr/>
        </p:nvSpPr>
        <p:spPr>
          <a:xfrm>
            <a:off x="1295400" y="1314450"/>
            <a:ext cx="98932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CampusNotes는 학습 노트를 통해 </a:t>
            </a:r>
            <a:r>
              <a:rPr lang="en-US" sz="1500" b="1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서로 배우고 성장할 수 있는 전공 커뮤니티</a:t>
            </a:r>
            <a:r>
              <a:rPr lang="en-US" sz="150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목표로 합니다.</a:t>
            </a:r>
            <a:endParaRPr lang="en-US" sz="1500"/>
          </a:p>
        </p:txBody>
      </p:sp>
      <p:sp>
        <p:nvSpPr>
          <p:cNvPr id="24" name="Text 2"/>
          <p:cNvSpPr/>
          <p:nvPr/>
        </p:nvSpPr>
        <p:spPr>
          <a:xfrm>
            <a:off x="1371600" y="2457450"/>
            <a:ext cx="17595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함께 배우는 가치</a:t>
            </a:r>
            <a:endParaRPr lang="en-US" sz="1500"/>
          </a:p>
        </p:txBody>
      </p:sp>
      <p:sp>
        <p:nvSpPr>
          <p:cNvPr id="25" name="Text 3"/>
          <p:cNvSpPr/>
          <p:nvPr/>
        </p:nvSpPr>
        <p:spPr>
          <a:xfrm>
            <a:off x="800100" y="2933700"/>
            <a:ext cx="3124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학생들이 이 사이트를 통해 </a:t>
            </a:r>
            <a:r>
              <a:rPr lang="en-US" sz="1200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'혼자 공부하는 것보다 함께 배우는 가치'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경험하길 바랍니다.</a:t>
            </a:r>
            <a:endParaRPr lang="en-US" sz="1200"/>
          </a:p>
        </p:txBody>
      </p:sp>
      <p:sp>
        <p:nvSpPr>
          <p:cNvPr id="26" name="Text 4"/>
          <p:cNvSpPr/>
          <p:nvPr/>
        </p:nvSpPr>
        <p:spPr>
          <a:xfrm>
            <a:off x="5105400" y="2457450"/>
            <a:ext cx="12226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지식의 교류</a:t>
            </a:r>
            <a:endParaRPr lang="en-US" sz="1500"/>
          </a:p>
        </p:txBody>
      </p:sp>
      <p:sp>
        <p:nvSpPr>
          <p:cNvPr id="27" name="Text 5"/>
          <p:cNvSpPr/>
          <p:nvPr/>
        </p:nvSpPr>
        <p:spPr>
          <a:xfrm>
            <a:off x="4533900" y="2933700"/>
            <a:ext cx="3124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전공별/과목별로 정리된 자료를 통해 </a:t>
            </a:r>
            <a:r>
              <a:rPr lang="en-US" sz="1200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효율적인 복습과 시험 대비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가 가능합니다.</a:t>
            </a:r>
            <a:endParaRPr lang="en-US" sz="1200"/>
          </a:p>
        </p:txBody>
      </p:sp>
      <p:sp>
        <p:nvSpPr>
          <p:cNvPr id="28" name="Text 6"/>
          <p:cNvSpPr/>
          <p:nvPr/>
        </p:nvSpPr>
        <p:spPr>
          <a:xfrm>
            <a:off x="8839200" y="2457450"/>
            <a:ext cx="15309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협업 학습 환경</a:t>
            </a:r>
            <a:endParaRPr lang="en-US" sz="1500"/>
          </a:p>
        </p:txBody>
      </p:sp>
      <p:sp>
        <p:nvSpPr>
          <p:cNvPr id="29" name="Text 7"/>
          <p:cNvSpPr/>
          <p:nvPr/>
        </p:nvSpPr>
        <p:spPr>
          <a:xfrm>
            <a:off x="8267700" y="2933700"/>
            <a:ext cx="3124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협업 학습 환경을 통해 </a:t>
            </a:r>
            <a:r>
              <a:rPr lang="en-US" sz="1200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지식 교류와 동기 부여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얻을 수 있습니다.</a:t>
            </a:r>
            <a:endParaRPr lang="en-US" sz="1200"/>
          </a:p>
        </p:txBody>
      </p:sp>
      <p:sp>
        <p:nvSpPr>
          <p:cNvPr id="30" name="Text 8"/>
          <p:cNvSpPr/>
          <p:nvPr/>
        </p:nvSpPr>
        <p:spPr>
          <a:xfrm>
            <a:off x="1143000" y="4114800"/>
            <a:ext cx="10515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500" b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참조</a:t>
            </a:r>
            <a:endParaRPr lang="en-US" sz="1500"/>
          </a:p>
        </p:txBody>
      </p:sp>
      <p:sp>
        <p:nvSpPr>
          <p:cNvPr id="31" name="Text 9"/>
          <p:cNvSpPr/>
          <p:nvPr/>
        </p:nvSpPr>
        <p:spPr>
          <a:xfrm>
            <a:off x="1066800" y="4495800"/>
            <a:ext cx="400639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ko-KR" alt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프롬프트 제작 </a:t>
            </a:r>
            <a:r>
              <a:rPr lang="en-US" altLang="ko-KR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Chat GTP</a:t>
            </a:r>
            <a:endParaRPr lang="en-US" sz="1200"/>
          </a:p>
        </p:txBody>
      </p:sp>
      <p:sp>
        <p:nvSpPr>
          <p:cNvPr id="32" name="Text 10"/>
          <p:cNvSpPr/>
          <p:nvPr/>
        </p:nvSpPr>
        <p:spPr>
          <a:xfrm>
            <a:off x="1066800" y="4800600"/>
            <a:ext cx="418927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ko-KR" alt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사이트 생성 </a:t>
            </a:r>
            <a:r>
              <a:rPr lang="en-US" altLang="ko-KR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lovable</a:t>
            </a:r>
            <a:endParaRPr lang="en-US" sz="1200"/>
          </a:p>
        </p:txBody>
      </p:sp>
      <p:sp>
        <p:nvSpPr>
          <p:cNvPr id="34" name="Text 12"/>
          <p:cNvSpPr/>
          <p:nvPr/>
        </p:nvSpPr>
        <p:spPr>
          <a:xfrm>
            <a:off x="381000" y="6515100"/>
            <a:ext cx="25451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함께하는 학습, CampusNotes</a:t>
            </a:r>
            <a:endParaRPr lang="en-US" sz="1200"/>
          </a:p>
        </p:txBody>
      </p:sp>
      <p:sp>
        <p:nvSpPr>
          <p:cNvPr id="35" name="Text 13"/>
          <p:cNvSpPr/>
          <p:nvPr/>
        </p:nvSpPr>
        <p:spPr>
          <a:xfrm>
            <a:off x="11371808" y="6515100"/>
            <a:ext cx="5270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11/11</a:t>
            </a:r>
            <a:endParaRPr lang="en-US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04900"/>
            <a:ext cx="10972800" cy="1790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333500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229100"/>
            <a:ext cx="5372100" cy="2019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45770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9149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52578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58293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4229100"/>
            <a:ext cx="5372100" cy="2019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4457700"/>
            <a:ext cx="14287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4914900"/>
            <a:ext cx="762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5257800"/>
            <a:ext cx="762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5600700"/>
            <a:ext cx="76200" cy="1524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1524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개요 및 목표</a:t>
            </a:r>
            <a:endParaRPr lang="en-US" sz="2250"/>
          </a:p>
        </p:txBody>
      </p:sp>
      <p:sp>
        <p:nvSpPr>
          <p:cNvPr id="17" name="Text 1"/>
          <p:cNvSpPr/>
          <p:nvPr/>
        </p:nvSpPr>
        <p:spPr>
          <a:xfrm>
            <a:off x="1276350" y="1352550"/>
            <a:ext cx="212580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CampusNotes</a:t>
            </a:r>
            <a:endParaRPr lang="en-US" sz="1800"/>
          </a:p>
        </p:txBody>
      </p:sp>
      <p:sp>
        <p:nvSpPr>
          <p:cNvPr id="18" name="Text 2"/>
          <p:cNvSpPr/>
          <p:nvPr/>
        </p:nvSpPr>
        <p:spPr>
          <a:xfrm>
            <a:off x="838200" y="1828800"/>
            <a:ext cx="12618720" cy="8953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94"/>
              </a:lnSpc>
              <a:buNone/>
            </a:pPr>
            <a:r>
              <a:rPr lang="en-US" sz="135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전공별 학습 노트 공유 커뮤니티 웹사이트로, 학우들이 학습 노트를 공유하고 서로의 학습법을 배울 수 있는 플랫폼을 </a:t>
            </a:r>
            <a:r>
              <a:rPr lang="en-US" sz="135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제공합니다</a:t>
            </a:r>
            <a:r>
              <a:rPr lang="en-US" sz="135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</a:p>
          <a:p>
            <a:pPr marL="0" indent="0">
              <a:lnSpc>
                <a:spcPts val="2194"/>
              </a:lnSpc>
              <a:buNone/>
            </a:pPr>
            <a:endParaRPr lang="en-US" altLang="ko-KR" sz="1350">
              <a:solidFill>
                <a:srgbClr val="374151"/>
              </a:solidFill>
              <a:latin typeface="ui-sans-serif" pitchFamily="34" charset="0"/>
              <a:ea typeface="ui-sans-serif" pitchFamily="34" charset="-122"/>
            </a:endParaRPr>
          </a:p>
          <a:p>
            <a:pPr marL="0" indent="0">
              <a:lnSpc>
                <a:spcPts val="2194"/>
              </a:lnSpc>
              <a:buNone/>
            </a:pPr>
            <a:r>
              <a:rPr lang="ko-KR" altLang="en-US" sz="135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사이트 주소 </a:t>
            </a:r>
            <a:r>
              <a:rPr lang="en-US" altLang="ko-KR" sz="135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: https://campusnotes.lovable.app</a:t>
            </a:r>
            <a:endParaRPr lang="en-US" sz="1350">
              <a:solidFill>
                <a:srgbClr val="374151"/>
              </a:solidFill>
              <a:latin typeface="ui-sans-serif" pitchFamily="34" charset="0"/>
              <a:ea typeface="ui-sans-serif" pitchFamily="34" charset="-122"/>
            </a:endParaRPr>
          </a:p>
        </p:txBody>
      </p:sp>
      <p:sp>
        <p:nvSpPr>
          <p:cNvPr id="19" name="Text 3"/>
          <p:cNvSpPr/>
          <p:nvPr/>
        </p:nvSpPr>
        <p:spPr>
          <a:xfrm>
            <a:off x="1143000" y="4457700"/>
            <a:ext cx="4914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</a:t>
            </a:r>
            <a:endParaRPr lang="en-US" sz="1500"/>
          </a:p>
        </p:txBody>
      </p:sp>
      <p:sp>
        <p:nvSpPr>
          <p:cNvPr id="20" name="Text 4"/>
          <p:cNvSpPr/>
          <p:nvPr/>
        </p:nvSpPr>
        <p:spPr>
          <a:xfrm>
            <a:off x="1066800" y="4876800"/>
            <a:ext cx="497901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대학생들이 전공 공부를 하며 느끼는 어려움을 해결하기 위함</a:t>
            </a:r>
            <a:endParaRPr lang="en-US" sz="1200"/>
          </a:p>
        </p:txBody>
      </p:sp>
      <p:sp>
        <p:nvSpPr>
          <p:cNvPr id="21" name="Text 5"/>
          <p:cNvSpPr/>
          <p:nvPr/>
        </p:nvSpPr>
        <p:spPr>
          <a:xfrm>
            <a:off x="1066800" y="5219700"/>
            <a:ext cx="4686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학우들의 학습 노트를 공유하고 서로의 학습법을 배울 수 있는 공간 제공</a:t>
            </a:r>
            <a:endParaRPr lang="en-US" sz="1200"/>
          </a:p>
        </p:txBody>
      </p:sp>
      <p:sp>
        <p:nvSpPr>
          <p:cNvPr id="22" name="Text 6"/>
          <p:cNvSpPr/>
          <p:nvPr/>
        </p:nvSpPr>
        <p:spPr>
          <a:xfrm>
            <a:off x="1066800" y="5791200"/>
            <a:ext cx="503705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서로의 학습 노하우를 공유하며 성장할 수 있는 커뮤니티 형성</a:t>
            </a:r>
            <a:endParaRPr lang="en-US" sz="1200"/>
          </a:p>
        </p:txBody>
      </p:sp>
      <p:sp>
        <p:nvSpPr>
          <p:cNvPr id="23" name="Text 7"/>
          <p:cNvSpPr/>
          <p:nvPr/>
        </p:nvSpPr>
        <p:spPr>
          <a:xfrm>
            <a:off x="6696075" y="4457700"/>
            <a:ext cx="4914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만든 이유</a:t>
            </a:r>
            <a:endParaRPr lang="en-US" sz="1500"/>
          </a:p>
        </p:txBody>
      </p:sp>
      <p:sp>
        <p:nvSpPr>
          <p:cNvPr id="24" name="Text 8"/>
          <p:cNvSpPr/>
          <p:nvPr/>
        </p:nvSpPr>
        <p:spPr>
          <a:xfrm>
            <a:off x="6591300" y="4876800"/>
            <a:ext cx="503723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전공 공부 중 </a:t>
            </a:r>
            <a:r>
              <a:rPr lang="en-US" sz="1200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헷갈리거나 이해가 부족한 개념</a:t>
            </a: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을 해결하기 위해</a:t>
            </a:r>
            <a:endParaRPr lang="en-US" sz="1200"/>
          </a:p>
        </p:txBody>
      </p:sp>
      <p:sp>
        <p:nvSpPr>
          <p:cNvPr id="25" name="Text 9"/>
          <p:cNvSpPr/>
          <p:nvPr/>
        </p:nvSpPr>
        <p:spPr>
          <a:xfrm>
            <a:off x="6591300" y="5219700"/>
            <a:ext cx="5278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다른 학우들의 노트와 공부 방법을 </a:t>
            </a:r>
            <a:r>
              <a:rPr lang="en-US" sz="1200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참고</a:t>
            </a: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있는 공간이 필요함</a:t>
            </a:r>
            <a:endParaRPr lang="en-US" sz="1200"/>
          </a:p>
        </p:txBody>
      </p:sp>
      <p:sp>
        <p:nvSpPr>
          <p:cNvPr id="26" name="Text 10"/>
          <p:cNvSpPr/>
          <p:nvPr/>
        </p:nvSpPr>
        <p:spPr>
          <a:xfrm>
            <a:off x="6591300" y="5562600"/>
            <a:ext cx="540281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서로의 학습 노하우를 공유하며 성장</a:t>
            </a: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있는 커뮤니티를 목표함</a:t>
            </a:r>
            <a:endParaRPr lang="en-US" sz="1200"/>
          </a:p>
        </p:txBody>
      </p:sp>
      <p:sp>
        <p:nvSpPr>
          <p:cNvPr id="27" name="Text 11"/>
          <p:cNvSpPr/>
          <p:nvPr/>
        </p:nvSpPr>
        <p:spPr>
          <a:xfrm>
            <a:off x="381000" y="6515100"/>
            <a:ext cx="11430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2/11</a:t>
            </a:r>
            <a:endParaRPr lang="en-US"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3716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6764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133600"/>
            <a:ext cx="5334000" cy="990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32410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276600"/>
            <a:ext cx="5334000" cy="990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3467100"/>
            <a:ext cx="200025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419600"/>
            <a:ext cx="5334000" cy="990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4610100"/>
            <a:ext cx="28575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1676400"/>
            <a:ext cx="142875" cy="190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1981200"/>
            <a:ext cx="5334000" cy="990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2171700"/>
            <a:ext cx="20002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3124200"/>
            <a:ext cx="5334000" cy="990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3314700"/>
            <a:ext cx="28575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0" y="4267200"/>
            <a:ext cx="5334000" cy="762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0800" y="4457700"/>
            <a:ext cx="285750" cy="3048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81000" y="1524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개발 동기</a:t>
            </a:r>
            <a:endParaRPr lang="en-US" sz="2250"/>
          </a:p>
        </p:txBody>
      </p:sp>
      <p:sp>
        <p:nvSpPr>
          <p:cNvPr id="20" name="Text 1"/>
          <p:cNvSpPr/>
          <p:nvPr/>
        </p:nvSpPr>
        <p:spPr>
          <a:xfrm>
            <a:off x="609600" y="1028700"/>
            <a:ext cx="10972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전공 공부에서 </a:t>
            </a:r>
            <a:r>
              <a:rPr lang="en-US" sz="135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흔히</a:t>
            </a:r>
            <a:r>
              <a:rPr lang="en-US" sz="135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35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만나는</a:t>
            </a:r>
            <a:r>
              <a:rPr lang="en-US" sz="135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어려움을 해결하기 위해</a:t>
            </a:r>
            <a:endParaRPr lang="en-US" sz="1350"/>
          </a:p>
        </p:txBody>
      </p:sp>
      <p:sp>
        <p:nvSpPr>
          <p:cNvPr id="21" name="Text 2"/>
          <p:cNvSpPr/>
          <p:nvPr/>
        </p:nvSpPr>
        <p:spPr>
          <a:xfrm>
            <a:off x="914400" y="163830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500" b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혼자 전공 공부할 때</a:t>
            </a:r>
            <a:r>
              <a:rPr lang="en-US" sz="1500" b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500" b="1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문제점</a:t>
            </a:r>
            <a:endParaRPr lang="en-US" sz="1500"/>
          </a:p>
        </p:txBody>
      </p:sp>
      <p:sp>
        <p:nvSpPr>
          <p:cNvPr id="22" name="Text 3"/>
          <p:cNvSpPr/>
          <p:nvPr/>
        </p:nvSpPr>
        <p:spPr>
          <a:xfrm>
            <a:off x="1104900" y="228600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헷갈리는 개념</a:t>
            </a:r>
            <a:endParaRPr lang="en-US" sz="1200"/>
          </a:p>
        </p:txBody>
      </p:sp>
      <p:sp>
        <p:nvSpPr>
          <p:cNvPr id="23" name="Text 4"/>
          <p:cNvSpPr/>
          <p:nvPr/>
        </p:nvSpPr>
        <p:spPr>
          <a:xfrm>
            <a:off x="1104900" y="2514600"/>
            <a:ext cx="4686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전공 공부를 하다 보면 </a:t>
            </a:r>
            <a:r>
              <a:rPr lang="en-US" sz="1200" b="1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헷갈리거나 이해가 부족한 개념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 자주 생긴다.</a:t>
            </a:r>
            <a:endParaRPr lang="en-US" sz="1200"/>
          </a:p>
        </p:txBody>
      </p:sp>
      <p:sp>
        <p:nvSpPr>
          <p:cNvPr id="24" name="Text 5"/>
          <p:cNvSpPr/>
          <p:nvPr/>
        </p:nvSpPr>
        <p:spPr>
          <a:xfrm>
            <a:off x="1076325" y="3429000"/>
            <a:ext cx="47148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노트 부족</a:t>
            </a:r>
            <a:endParaRPr lang="en-US" sz="1200"/>
          </a:p>
        </p:txBody>
      </p:sp>
      <p:sp>
        <p:nvSpPr>
          <p:cNvPr id="25" name="Text 6"/>
          <p:cNvSpPr/>
          <p:nvPr/>
        </p:nvSpPr>
        <p:spPr>
          <a:xfrm>
            <a:off x="1076325" y="3657600"/>
            <a:ext cx="47148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개인 노트는 체계적이지 않거나, 특정 개념에 대한 깊이 있는 설명이 부족할 수 있다.</a:t>
            </a:r>
            <a:endParaRPr lang="en-US" sz="1200"/>
          </a:p>
        </p:txBody>
      </p:sp>
      <p:sp>
        <p:nvSpPr>
          <p:cNvPr id="26" name="Text 7"/>
          <p:cNvSpPr/>
          <p:nvPr/>
        </p:nvSpPr>
        <p:spPr>
          <a:xfrm>
            <a:off x="1162050" y="4572000"/>
            <a:ext cx="4629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학습법의 한계</a:t>
            </a:r>
            <a:endParaRPr lang="en-US" sz="1200"/>
          </a:p>
        </p:txBody>
      </p:sp>
      <p:sp>
        <p:nvSpPr>
          <p:cNvPr id="27" name="Text 8"/>
          <p:cNvSpPr/>
          <p:nvPr/>
        </p:nvSpPr>
        <p:spPr>
          <a:xfrm>
            <a:off x="1162050" y="4800600"/>
            <a:ext cx="4629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혼자서 공부할 때는 </a:t>
            </a:r>
            <a:r>
              <a:rPr lang="en-US" sz="1200" b="1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자신의 학습법에만 의존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하여 효율적이지 못할 수 있다.</a:t>
            </a:r>
            <a:endParaRPr lang="en-US" sz="1200"/>
          </a:p>
        </p:txBody>
      </p:sp>
      <p:sp>
        <p:nvSpPr>
          <p:cNvPr id="28" name="Text 9"/>
          <p:cNvSpPr/>
          <p:nvPr/>
        </p:nvSpPr>
        <p:spPr>
          <a:xfrm>
            <a:off x="6505575" y="163830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커뮤니티 필요성</a:t>
            </a:r>
            <a:endParaRPr lang="en-US" sz="1500"/>
          </a:p>
        </p:txBody>
      </p:sp>
      <p:sp>
        <p:nvSpPr>
          <p:cNvPr id="29" name="Text 10"/>
          <p:cNvSpPr/>
          <p:nvPr/>
        </p:nvSpPr>
        <p:spPr>
          <a:xfrm>
            <a:off x="6715125" y="2133600"/>
            <a:ext cx="47148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노트 공유 플랫폼</a:t>
            </a:r>
            <a:endParaRPr lang="en-US" sz="1200"/>
          </a:p>
        </p:txBody>
      </p:sp>
      <p:sp>
        <p:nvSpPr>
          <p:cNvPr id="30" name="Text 11"/>
          <p:cNvSpPr/>
          <p:nvPr/>
        </p:nvSpPr>
        <p:spPr>
          <a:xfrm>
            <a:off x="6715125" y="2362200"/>
            <a:ext cx="47148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다른 학우들의 노트를 통해 </a:t>
            </a:r>
            <a:r>
              <a:rPr lang="en-US" sz="1200" b="1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어려운 개념을 보완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있는 공간이 필요하다.</a:t>
            </a:r>
            <a:endParaRPr lang="en-US" sz="1200"/>
          </a:p>
        </p:txBody>
      </p:sp>
      <p:sp>
        <p:nvSpPr>
          <p:cNvPr id="31" name="Text 12"/>
          <p:cNvSpPr/>
          <p:nvPr/>
        </p:nvSpPr>
        <p:spPr>
          <a:xfrm>
            <a:off x="6800850" y="3276600"/>
            <a:ext cx="4629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학습법 교환</a:t>
            </a:r>
            <a:endParaRPr lang="en-US" sz="1200"/>
          </a:p>
        </p:txBody>
      </p:sp>
      <p:sp>
        <p:nvSpPr>
          <p:cNvPr id="32" name="Text 13"/>
          <p:cNvSpPr/>
          <p:nvPr/>
        </p:nvSpPr>
        <p:spPr>
          <a:xfrm>
            <a:off x="6800850" y="3505200"/>
            <a:ext cx="4629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서로의 학습 노하우를 공유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하며 성장할 수 있는 커뮤니티를 만들고자 했다.</a:t>
            </a:r>
            <a:endParaRPr lang="en-US" sz="1200"/>
          </a:p>
        </p:txBody>
      </p:sp>
      <p:sp>
        <p:nvSpPr>
          <p:cNvPr id="33" name="Text 14"/>
          <p:cNvSpPr/>
          <p:nvPr/>
        </p:nvSpPr>
        <p:spPr>
          <a:xfrm>
            <a:off x="6800850" y="4419600"/>
            <a:ext cx="425529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협업 학습 환경</a:t>
            </a:r>
            <a:endParaRPr lang="en-US" sz="1200"/>
          </a:p>
        </p:txBody>
      </p:sp>
      <p:sp>
        <p:nvSpPr>
          <p:cNvPr id="34" name="Text 15"/>
          <p:cNvSpPr/>
          <p:nvPr/>
        </p:nvSpPr>
        <p:spPr>
          <a:xfrm>
            <a:off x="6800850" y="4648200"/>
            <a:ext cx="510635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지식</a:t>
            </a:r>
            <a:r>
              <a:rPr lang="en-US" sz="120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교류와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동기 부여를 통해 </a:t>
            </a:r>
            <a:r>
              <a:rPr lang="en-US" sz="1200" b="1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효율적인 학습 환경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을 조성한다.</a:t>
            </a:r>
            <a:endParaRPr lang="en-US" sz="1200"/>
          </a:p>
        </p:txBody>
      </p:sp>
      <p:sp>
        <p:nvSpPr>
          <p:cNvPr id="35" name="Text 16"/>
          <p:cNvSpPr/>
          <p:nvPr/>
        </p:nvSpPr>
        <p:spPr>
          <a:xfrm>
            <a:off x="371168" y="6515100"/>
            <a:ext cx="11430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3/11</a:t>
            </a:r>
            <a:endParaRPr lang="en-US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524000"/>
            <a:ext cx="3454301" cy="2781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5750" y="1752600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5300" y="1943100"/>
            <a:ext cx="3429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8150" y="3048000"/>
            <a:ext cx="4572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2766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5814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8862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8701" y="1524000"/>
            <a:ext cx="3454450" cy="2781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4851" y="1752600"/>
            <a:ext cx="762000" cy="762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4401" y="1943100"/>
            <a:ext cx="342900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7251" y="3048000"/>
            <a:ext cx="457200" cy="38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97301" y="32766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97301" y="35814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97301" y="38862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7950" y="1524000"/>
            <a:ext cx="3454301" cy="27813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74101" y="1752600"/>
            <a:ext cx="762000" cy="762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40788" y="1943100"/>
            <a:ext cx="428625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26501" y="3048000"/>
            <a:ext cx="457200" cy="381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6550" y="32766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6550" y="35814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6550" y="3886200"/>
            <a:ext cx="152400" cy="152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1524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타겟 사용자</a:t>
            </a:r>
            <a:endParaRPr lang="en-US" sz="2250"/>
          </a:p>
        </p:txBody>
      </p:sp>
      <p:sp>
        <p:nvSpPr>
          <p:cNvPr id="26" name="Text 1"/>
          <p:cNvSpPr/>
          <p:nvPr/>
        </p:nvSpPr>
        <p:spPr>
          <a:xfrm>
            <a:off x="609600" y="1028700"/>
            <a:ext cx="10972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CampusNotes는 다음 세 그룹의 사용자들을 위해 설계되었습니다:</a:t>
            </a:r>
            <a:endParaRPr lang="en-US" sz="1350"/>
          </a:p>
        </p:txBody>
      </p:sp>
      <p:sp>
        <p:nvSpPr>
          <p:cNvPr id="27" name="Text 2"/>
          <p:cNvSpPr/>
          <p:nvPr/>
        </p:nvSpPr>
        <p:spPr>
          <a:xfrm>
            <a:off x="2051000" y="2667000"/>
            <a:ext cx="685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학부생</a:t>
            </a:r>
            <a:endParaRPr lang="en-US" sz="1500"/>
          </a:p>
        </p:txBody>
      </p:sp>
      <p:sp>
        <p:nvSpPr>
          <p:cNvPr id="28" name="Text 3"/>
          <p:cNvSpPr/>
          <p:nvPr/>
        </p:nvSpPr>
        <p:spPr>
          <a:xfrm>
            <a:off x="1066800" y="3238500"/>
            <a:ext cx="242708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같은 전공 수업을 듣는 학생들</a:t>
            </a:r>
            <a:endParaRPr lang="en-US" sz="1200"/>
          </a:p>
        </p:txBody>
      </p:sp>
      <p:sp>
        <p:nvSpPr>
          <p:cNvPr id="29" name="Text 4"/>
          <p:cNvSpPr/>
          <p:nvPr/>
        </p:nvSpPr>
        <p:spPr>
          <a:xfrm>
            <a:off x="1066800" y="3543300"/>
            <a:ext cx="266819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전공 공부 중 헷갈리는 개념 해결</a:t>
            </a:r>
            <a:endParaRPr lang="en-US" sz="1200"/>
          </a:p>
        </p:txBody>
      </p:sp>
      <p:sp>
        <p:nvSpPr>
          <p:cNvPr id="30" name="Text 5"/>
          <p:cNvSpPr/>
          <p:nvPr/>
        </p:nvSpPr>
        <p:spPr>
          <a:xfrm>
            <a:off x="1066800" y="3848100"/>
            <a:ext cx="20032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다른 학우들의 노트 참고</a:t>
            </a:r>
            <a:endParaRPr lang="en-US" sz="1200"/>
          </a:p>
        </p:txBody>
      </p:sp>
      <p:sp>
        <p:nvSpPr>
          <p:cNvPr id="31" name="Text 6"/>
          <p:cNvSpPr/>
          <p:nvPr/>
        </p:nvSpPr>
        <p:spPr>
          <a:xfrm>
            <a:off x="5586413" y="2667000"/>
            <a:ext cx="12226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초보 학습자</a:t>
            </a:r>
            <a:endParaRPr lang="en-US" sz="1500"/>
          </a:p>
        </p:txBody>
      </p:sp>
      <p:sp>
        <p:nvSpPr>
          <p:cNvPr id="32" name="Text 7"/>
          <p:cNvSpPr/>
          <p:nvPr/>
        </p:nvSpPr>
        <p:spPr>
          <a:xfrm>
            <a:off x="4825901" y="3238500"/>
            <a:ext cx="242708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관련 분야를 처음 배우는 사람</a:t>
            </a:r>
            <a:endParaRPr lang="en-US" sz="1200"/>
          </a:p>
        </p:txBody>
      </p:sp>
      <p:sp>
        <p:nvSpPr>
          <p:cNvPr id="33" name="Text 8"/>
          <p:cNvSpPr/>
          <p:nvPr/>
        </p:nvSpPr>
        <p:spPr>
          <a:xfrm>
            <a:off x="4825901" y="3543300"/>
            <a:ext cx="32168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전공 기초를 빠르게 익히고 싶은 초보자</a:t>
            </a:r>
            <a:endParaRPr lang="en-US" sz="1200"/>
          </a:p>
        </p:txBody>
      </p:sp>
      <p:sp>
        <p:nvSpPr>
          <p:cNvPr id="34" name="Text 9"/>
          <p:cNvSpPr/>
          <p:nvPr/>
        </p:nvSpPr>
        <p:spPr>
          <a:xfrm>
            <a:off x="4825901" y="3848100"/>
            <a:ext cx="20032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효율적인 학습 자료 찾기</a:t>
            </a:r>
            <a:endParaRPr lang="en-US" sz="1200"/>
          </a:p>
        </p:txBody>
      </p:sp>
      <p:sp>
        <p:nvSpPr>
          <p:cNvPr id="35" name="Text 10"/>
          <p:cNvSpPr/>
          <p:nvPr/>
        </p:nvSpPr>
        <p:spPr>
          <a:xfrm>
            <a:off x="9378851" y="2667000"/>
            <a:ext cx="1143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복수전공자</a:t>
            </a:r>
            <a:endParaRPr lang="en-US" sz="1500"/>
          </a:p>
        </p:txBody>
      </p:sp>
      <p:sp>
        <p:nvSpPr>
          <p:cNvPr id="36" name="Text 11"/>
          <p:cNvSpPr/>
          <p:nvPr/>
        </p:nvSpPr>
        <p:spPr>
          <a:xfrm>
            <a:off x="8585150" y="3238500"/>
            <a:ext cx="242708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주전공이 아닌 다른 전공 학생</a:t>
            </a:r>
            <a:endParaRPr lang="en-US" sz="1200"/>
          </a:p>
        </p:txBody>
      </p:sp>
      <p:sp>
        <p:nvSpPr>
          <p:cNvPr id="37" name="Text 12"/>
          <p:cNvSpPr/>
          <p:nvPr/>
        </p:nvSpPr>
        <p:spPr>
          <a:xfrm>
            <a:off x="8585150" y="3543300"/>
            <a:ext cx="315860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개념을 체계적으로 정리하고 싶은 학생</a:t>
            </a:r>
            <a:endParaRPr lang="en-US" sz="1200"/>
          </a:p>
        </p:txBody>
      </p:sp>
      <p:sp>
        <p:nvSpPr>
          <p:cNvPr id="38" name="Text 13"/>
          <p:cNvSpPr/>
          <p:nvPr/>
        </p:nvSpPr>
        <p:spPr>
          <a:xfrm>
            <a:off x="8585150" y="3848100"/>
            <a:ext cx="182040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다양한 전공 자료 접근</a:t>
            </a:r>
            <a:endParaRPr lang="en-US" sz="1200"/>
          </a:p>
        </p:txBody>
      </p:sp>
      <p:sp>
        <p:nvSpPr>
          <p:cNvPr id="39" name="Text 14"/>
          <p:cNvSpPr/>
          <p:nvPr/>
        </p:nvSpPr>
        <p:spPr>
          <a:xfrm>
            <a:off x="381000" y="6515100"/>
            <a:ext cx="11430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4/11</a:t>
            </a:r>
            <a:endParaRPr lang="en-US"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028700"/>
            <a:ext cx="5334000" cy="1333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2573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650" y="139065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1028700"/>
            <a:ext cx="5334000" cy="1333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0" y="12573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8450" y="139065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667000"/>
            <a:ext cx="5334000" cy="1333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28956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9650" y="302895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667000"/>
            <a:ext cx="5334000" cy="1333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2895600"/>
            <a:ext cx="571500" cy="571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19875" y="3028950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4305300"/>
            <a:ext cx="10972800" cy="533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98254" y="4495800"/>
            <a:ext cx="114300" cy="1524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81000" y="1524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 효과</a:t>
            </a:r>
            <a:endParaRPr lang="en-US" sz="2250"/>
          </a:p>
        </p:txBody>
      </p:sp>
      <p:sp>
        <p:nvSpPr>
          <p:cNvPr id="19" name="Text 1"/>
          <p:cNvSpPr/>
          <p:nvPr/>
        </p:nvSpPr>
        <p:spPr>
          <a:xfrm>
            <a:off x="1562100" y="1257300"/>
            <a:ext cx="4152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노트 정리 노하우 발전</a:t>
            </a:r>
            <a:endParaRPr lang="en-US" sz="1500"/>
          </a:p>
        </p:txBody>
      </p:sp>
      <p:sp>
        <p:nvSpPr>
          <p:cNvPr id="20" name="Text 2"/>
          <p:cNvSpPr/>
          <p:nvPr/>
        </p:nvSpPr>
        <p:spPr>
          <a:xfrm>
            <a:off x="1562100" y="1638300"/>
            <a:ext cx="4152900" cy="495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여러 학생의 </a:t>
            </a:r>
            <a:r>
              <a:rPr lang="en-US" sz="1200" b="1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생각과 공부 방식</a:t>
            </a: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을 통해 자신의 노트 정리 방법을 발전시킬 수 있습니다.</a:t>
            </a:r>
            <a:endParaRPr lang="en-US" sz="1200"/>
          </a:p>
        </p:txBody>
      </p:sp>
      <p:sp>
        <p:nvSpPr>
          <p:cNvPr id="21" name="Text 3"/>
          <p:cNvSpPr/>
          <p:nvPr/>
        </p:nvSpPr>
        <p:spPr>
          <a:xfrm>
            <a:off x="7200900" y="1257300"/>
            <a:ext cx="39460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모르는 개념 보완</a:t>
            </a:r>
            <a:endParaRPr lang="en-US" sz="1500"/>
          </a:p>
        </p:txBody>
      </p:sp>
      <p:sp>
        <p:nvSpPr>
          <p:cNvPr id="22" name="Text 4"/>
          <p:cNvSpPr/>
          <p:nvPr/>
        </p:nvSpPr>
        <p:spPr>
          <a:xfrm>
            <a:off x="7200900" y="1638300"/>
            <a:ext cx="4735235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학습 노트를 통해 </a:t>
            </a:r>
            <a:r>
              <a:rPr lang="en-US" sz="1200" b="1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모르는 개념</a:t>
            </a: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을 쉽게 보완할 수 있습니다.</a:t>
            </a:r>
            <a:endParaRPr lang="en-US" sz="1200"/>
          </a:p>
        </p:txBody>
      </p:sp>
      <p:sp>
        <p:nvSpPr>
          <p:cNvPr id="23" name="Text 5"/>
          <p:cNvSpPr/>
          <p:nvPr/>
        </p:nvSpPr>
        <p:spPr>
          <a:xfrm>
            <a:off x="1562100" y="2895600"/>
            <a:ext cx="4152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효율적인 복습과 시험 대비</a:t>
            </a:r>
            <a:endParaRPr lang="en-US" sz="1500"/>
          </a:p>
        </p:txBody>
      </p:sp>
      <p:sp>
        <p:nvSpPr>
          <p:cNvPr id="24" name="Text 6"/>
          <p:cNvSpPr/>
          <p:nvPr/>
        </p:nvSpPr>
        <p:spPr>
          <a:xfrm>
            <a:off x="1562100" y="3276600"/>
            <a:ext cx="4152900" cy="495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전공별/과목별로 정리된 자료를 통해 </a:t>
            </a:r>
            <a:r>
              <a:rPr lang="en-US" sz="1200" b="1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효율적인 복습과 시험 대비</a:t>
            </a: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가 가능합니다.</a:t>
            </a:r>
            <a:endParaRPr lang="en-US" sz="1200"/>
          </a:p>
        </p:txBody>
      </p:sp>
      <p:sp>
        <p:nvSpPr>
          <p:cNvPr id="25" name="Text 7"/>
          <p:cNvSpPr/>
          <p:nvPr/>
        </p:nvSpPr>
        <p:spPr>
          <a:xfrm>
            <a:off x="7200900" y="2895600"/>
            <a:ext cx="4152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지식 교류와 동기 부여</a:t>
            </a:r>
            <a:endParaRPr lang="en-US" sz="1500"/>
          </a:p>
        </p:txBody>
      </p:sp>
      <p:sp>
        <p:nvSpPr>
          <p:cNvPr id="26" name="Text 8"/>
          <p:cNvSpPr/>
          <p:nvPr/>
        </p:nvSpPr>
        <p:spPr>
          <a:xfrm>
            <a:off x="7200900" y="3276600"/>
            <a:ext cx="4152900" cy="495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협업 학습 환경을 통해 </a:t>
            </a:r>
            <a:r>
              <a:rPr lang="en-US" sz="1200" b="1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지식 교류와 동기 부여</a:t>
            </a: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얻을 수 있습니다.</a:t>
            </a:r>
            <a:endParaRPr lang="en-US" sz="1200"/>
          </a:p>
        </p:txBody>
      </p:sp>
      <p:sp>
        <p:nvSpPr>
          <p:cNvPr id="27" name="Text 9"/>
          <p:cNvSpPr/>
          <p:nvPr/>
        </p:nvSpPr>
        <p:spPr>
          <a:xfrm>
            <a:off x="762000" y="4457700"/>
            <a:ext cx="10668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CampusNotes는 학습 </a:t>
            </a:r>
            <a:r>
              <a:rPr lang="en-US" sz="120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노트를</a:t>
            </a:r>
            <a:r>
              <a:rPr lang="en-US" sz="120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err="1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통해</a:t>
            </a:r>
            <a:r>
              <a:rPr lang="en-US" sz="120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b="1" err="1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서로</a:t>
            </a:r>
            <a:r>
              <a:rPr lang="en-US" sz="1200" b="1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배우고 성장</a:t>
            </a:r>
            <a:r>
              <a:rPr lang="en-US" sz="120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있는 전공 커뮤니티를 목표로 합니다.</a:t>
            </a:r>
            <a:endParaRPr lang="en-US" sz="1200"/>
          </a:p>
        </p:txBody>
      </p:sp>
      <p:sp>
        <p:nvSpPr>
          <p:cNvPr id="28" name="Text 10"/>
          <p:cNvSpPr/>
          <p:nvPr/>
        </p:nvSpPr>
        <p:spPr>
          <a:xfrm>
            <a:off x="381000" y="6515100"/>
            <a:ext cx="11430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5/11</a:t>
            </a:r>
            <a:endParaRPr 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447800"/>
            <a:ext cx="5334000" cy="3124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6764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363" y="180975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590800"/>
            <a:ext cx="17145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238500"/>
            <a:ext cx="17145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886200"/>
            <a:ext cx="17145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447800"/>
            <a:ext cx="5334000" cy="3124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0" y="16764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8450" y="180975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2590800"/>
            <a:ext cx="17145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3238500"/>
            <a:ext cx="17145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3886200"/>
            <a:ext cx="104775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4800600"/>
            <a:ext cx="10972800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000" y="4953000"/>
            <a:ext cx="142875" cy="2667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81000" y="1524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웹사이트 주요 기능 - 홈 &amp; 노트 탐색</a:t>
            </a:r>
            <a:endParaRPr lang="en-US" sz="2250"/>
          </a:p>
        </p:txBody>
      </p:sp>
      <p:sp>
        <p:nvSpPr>
          <p:cNvPr id="19" name="Text 1"/>
          <p:cNvSpPr/>
          <p:nvPr/>
        </p:nvSpPr>
        <p:spPr>
          <a:xfrm>
            <a:off x="609600" y="9525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CampusNotes는 사용자 편의를 위해 직관적이고 효율적인 홈 페이지와 노트 탐색 기능을 제공합니다.</a:t>
            </a:r>
            <a:endParaRPr lang="en-US" sz="1350"/>
          </a:p>
        </p:txBody>
      </p:sp>
      <p:sp>
        <p:nvSpPr>
          <p:cNvPr id="20" name="Text 2"/>
          <p:cNvSpPr/>
          <p:nvPr/>
        </p:nvSpPr>
        <p:spPr>
          <a:xfrm>
            <a:off x="1562100" y="1885950"/>
            <a:ext cx="141499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홈(Home)</a:t>
            </a:r>
            <a:endParaRPr lang="en-US" sz="1800"/>
          </a:p>
        </p:txBody>
      </p:sp>
      <p:sp>
        <p:nvSpPr>
          <p:cNvPr id="21" name="Text 3"/>
          <p:cNvSpPr/>
          <p:nvPr/>
        </p:nvSpPr>
        <p:spPr>
          <a:xfrm>
            <a:off x="1123950" y="2552700"/>
            <a:ext cx="298549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서비스 소개</a:t>
            </a:r>
            <a:endParaRPr lang="en-US" sz="1350"/>
          </a:p>
        </p:txBody>
      </p:sp>
      <p:sp>
        <p:nvSpPr>
          <p:cNvPr id="22" name="Text 4"/>
          <p:cNvSpPr/>
          <p:nvPr/>
        </p:nvSpPr>
        <p:spPr>
          <a:xfrm>
            <a:off x="1123950" y="2819400"/>
            <a:ext cx="358259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웹사이트의 목적과 기능에 대한 간단한 설명</a:t>
            </a:r>
            <a:endParaRPr lang="en-US" sz="1200"/>
          </a:p>
        </p:txBody>
      </p:sp>
      <p:sp>
        <p:nvSpPr>
          <p:cNvPr id="23" name="Text 5"/>
          <p:cNvSpPr/>
          <p:nvPr/>
        </p:nvSpPr>
        <p:spPr>
          <a:xfrm>
            <a:off x="1123950" y="3200400"/>
            <a:ext cx="35395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인기 노트 미리보기</a:t>
            </a:r>
            <a:endParaRPr lang="en-US" sz="1350"/>
          </a:p>
        </p:txBody>
      </p:sp>
      <p:sp>
        <p:nvSpPr>
          <p:cNvPr id="24" name="Text 6"/>
          <p:cNvSpPr/>
          <p:nvPr/>
        </p:nvSpPr>
        <p:spPr>
          <a:xfrm>
            <a:off x="1123950" y="3467100"/>
            <a:ext cx="42474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ko-KR" alt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사이트</a:t>
            </a:r>
            <a:r>
              <a:rPr lang="en-US" sz="120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에서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인기 있는 노트들을 간단히 확인할 수 있음</a:t>
            </a:r>
            <a:endParaRPr lang="en-US" sz="1200"/>
          </a:p>
        </p:txBody>
      </p:sp>
      <p:sp>
        <p:nvSpPr>
          <p:cNvPr id="25" name="Text 7"/>
          <p:cNvSpPr/>
          <p:nvPr/>
        </p:nvSpPr>
        <p:spPr>
          <a:xfrm>
            <a:off x="1123950" y="3848100"/>
            <a:ext cx="283309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전공 카테고리</a:t>
            </a:r>
            <a:endParaRPr lang="en-US" sz="1350"/>
          </a:p>
        </p:txBody>
      </p:sp>
      <p:sp>
        <p:nvSpPr>
          <p:cNvPr id="26" name="Text 8"/>
          <p:cNvSpPr/>
          <p:nvPr/>
        </p:nvSpPr>
        <p:spPr>
          <a:xfrm>
            <a:off x="1123950" y="4114800"/>
            <a:ext cx="339971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필요한 전공 카테고리를 빠르게 접근 가능</a:t>
            </a:r>
            <a:endParaRPr lang="en-US" sz="1200"/>
          </a:p>
        </p:txBody>
      </p:sp>
      <p:sp>
        <p:nvSpPr>
          <p:cNvPr id="27" name="Text 9"/>
          <p:cNvSpPr/>
          <p:nvPr/>
        </p:nvSpPr>
        <p:spPr>
          <a:xfrm>
            <a:off x="7200900" y="1885950"/>
            <a:ext cx="234207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노트 탐색(Notes)</a:t>
            </a:r>
            <a:endParaRPr lang="en-US" sz="1800"/>
          </a:p>
        </p:txBody>
      </p:sp>
      <p:sp>
        <p:nvSpPr>
          <p:cNvPr id="28" name="Text 10"/>
          <p:cNvSpPr/>
          <p:nvPr/>
        </p:nvSpPr>
        <p:spPr>
          <a:xfrm>
            <a:off x="6762750" y="2552700"/>
            <a:ext cx="345775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전공, 과목, 태그별 필터/검색</a:t>
            </a:r>
            <a:endParaRPr lang="en-US" sz="1350"/>
          </a:p>
        </p:txBody>
      </p:sp>
      <p:sp>
        <p:nvSpPr>
          <p:cNvPr id="29" name="Text 11"/>
          <p:cNvSpPr/>
          <p:nvPr/>
        </p:nvSpPr>
        <p:spPr>
          <a:xfrm>
            <a:off x="6762750" y="2819400"/>
            <a:ext cx="345775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원하는 조건으로 노트를 쉽게 찾을 수 있음</a:t>
            </a:r>
            <a:endParaRPr lang="en-US" sz="1200"/>
          </a:p>
        </p:txBody>
      </p:sp>
      <p:sp>
        <p:nvSpPr>
          <p:cNvPr id="30" name="Text 12"/>
          <p:cNvSpPr/>
          <p:nvPr/>
        </p:nvSpPr>
        <p:spPr>
          <a:xfrm>
            <a:off x="6762750" y="3200400"/>
            <a:ext cx="364346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노트 목록 카드 보기</a:t>
            </a:r>
            <a:endParaRPr lang="en-US" sz="1350"/>
          </a:p>
        </p:txBody>
      </p:sp>
      <p:sp>
        <p:nvSpPr>
          <p:cNvPr id="31" name="Text 13"/>
          <p:cNvSpPr/>
          <p:nvPr/>
        </p:nvSpPr>
        <p:spPr>
          <a:xfrm>
            <a:off x="6762750" y="3467100"/>
            <a:ext cx="437215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직관적인 카드 레이아웃으로 노트 정보를 빠르게 확인</a:t>
            </a:r>
            <a:endParaRPr lang="en-US" sz="1200"/>
          </a:p>
        </p:txBody>
      </p:sp>
      <p:sp>
        <p:nvSpPr>
          <p:cNvPr id="32" name="Text 14"/>
          <p:cNvSpPr/>
          <p:nvPr/>
        </p:nvSpPr>
        <p:spPr>
          <a:xfrm>
            <a:off x="6696075" y="3848100"/>
            <a:ext cx="30823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정렬 기능</a:t>
            </a:r>
            <a:endParaRPr lang="en-US" sz="1350"/>
          </a:p>
        </p:txBody>
      </p:sp>
      <p:sp>
        <p:nvSpPr>
          <p:cNvPr id="33" name="Text 15"/>
          <p:cNvSpPr/>
          <p:nvPr/>
        </p:nvSpPr>
        <p:spPr>
          <a:xfrm>
            <a:off x="6696075" y="4114800"/>
            <a:ext cx="36988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최신순, 인기순 등 다양한 기준으로 노트 정렬</a:t>
            </a:r>
            <a:endParaRPr lang="en-US" sz="1200"/>
          </a:p>
        </p:txBody>
      </p:sp>
      <p:sp>
        <p:nvSpPr>
          <p:cNvPr id="34" name="Text 16"/>
          <p:cNvSpPr/>
          <p:nvPr/>
        </p:nvSpPr>
        <p:spPr>
          <a:xfrm>
            <a:off x="1019175" y="4972050"/>
            <a:ext cx="1075955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 경험:</a:t>
            </a: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직관적인 네비게이션과 검색 기능을 통해 학우들이 원하는 학습 자료를 빠르게 찾고 접근할 수 있도록 설계되었습니다.</a:t>
            </a:r>
            <a:endParaRPr lang="en-US" sz="1200"/>
          </a:p>
        </p:txBody>
      </p:sp>
      <p:sp>
        <p:nvSpPr>
          <p:cNvPr id="35" name="Text 17"/>
          <p:cNvSpPr/>
          <p:nvPr/>
        </p:nvSpPr>
        <p:spPr>
          <a:xfrm>
            <a:off x="381000" y="6515100"/>
            <a:ext cx="11430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6/11</a:t>
            </a:r>
            <a:endParaRPr lang="en-US"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52500"/>
            <a:ext cx="5524500" cy="533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85850"/>
            <a:ext cx="190500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485900"/>
            <a:ext cx="5524500" cy="4762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1676400"/>
            <a:ext cx="5143500" cy="723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1790700"/>
            <a:ext cx="428625" cy="4286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162" y="1928813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2590800"/>
            <a:ext cx="5143500" cy="723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2705100"/>
            <a:ext cx="428625" cy="4286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638" y="2843213"/>
            <a:ext cx="1333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3505200"/>
            <a:ext cx="5143500" cy="723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3619500"/>
            <a:ext cx="428625" cy="42862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588" y="3757613"/>
            <a:ext cx="1714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4419600"/>
            <a:ext cx="5143500" cy="952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000" y="4533900"/>
            <a:ext cx="427286" cy="42862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9368" y="4672013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10300" y="952500"/>
            <a:ext cx="5524500" cy="533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62700" y="1085850"/>
            <a:ext cx="142875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485900"/>
            <a:ext cx="5524500" cy="4762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1676400"/>
            <a:ext cx="5143500" cy="952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15100" y="1790700"/>
            <a:ext cx="409129" cy="428625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52915" y="1928813"/>
            <a:ext cx="13335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2819400"/>
            <a:ext cx="5143500" cy="952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15100" y="2933700"/>
            <a:ext cx="408384" cy="428625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24042" y="3071813"/>
            <a:ext cx="1905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3962400"/>
            <a:ext cx="5143500" cy="9525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15100" y="4076700"/>
            <a:ext cx="406003" cy="428625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41902" y="4214813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5105400"/>
            <a:ext cx="5143500" cy="9525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15100" y="5219700"/>
            <a:ext cx="427286" cy="428625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661993" y="5357813"/>
            <a:ext cx="133350" cy="15240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381000" y="1524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웹사이트 주요 기능 - 노트 작성 &amp; 상세보기</a:t>
            </a:r>
            <a:endParaRPr lang="en-US" sz="2250"/>
          </a:p>
        </p:txBody>
      </p:sp>
      <p:sp>
        <p:nvSpPr>
          <p:cNvPr id="35" name="Text 1"/>
          <p:cNvSpPr/>
          <p:nvPr/>
        </p:nvSpPr>
        <p:spPr>
          <a:xfrm>
            <a:off x="914400" y="1066800"/>
            <a:ext cx="329934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노트 작성 (CreateNote)</a:t>
            </a:r>
            <a:endParaRPr lang="en-US" sz="1800"/>
          </a:p>
        </p:txBody>
      </p:sp>
      <p:sp>
        <p:nvSpPr>
          <p:cNvPr id="36" name="Text 2"/>
          <p:cNvSpPr/>
          <p:nvPr/>
        </p:nvSpPr>
        <p:spPr>
          <a:xfrm>
            <a:off x="1304925" y="1790700"/>
            <a:ext cx="434994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Markdown 기반 노트 작성</a:t>
            </a:r>
            <a:endParaRPr lang="en-US" sz="1350"/>
          </a:p>
        </p:txBody>
      </p:sp>
      <p:sp>
        <p:nvSpPr>
          <p:cNvPr id="37" name="Text 3"/>
          <p:cNvSpPr/>
          <p:nvPr/>
        </p:nvSpPr>
        <p:spPr>
          <a:xfrm>
            <a:off x="1304925" y="2057400"/>
            <a:ext cx="521993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마크다운 문법을 지원하여 편리하게 노트를 작성할 수 있습니다.</a:t>
            </a:r>
            <a:endParaRPr lang="en-US" sz="1200"/>
          </a:p>
        </p:txBody>
      </p:sp>
      <p:sp>
        <p:nvSpPr>
          <p:cNvPr id="38" name="Text 4"/>
          <p:cNvSpPr/>
          <p:nvPr/>
        </p:nvSpPr>
        <p:spPr>
          <a:xfrm>
            <a:off x="1304925" y="2705100"/>
            <a:ext cx="39967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전공/과목 선택</a:t>
            </a:r>
            <a:endParaRPr lang="en-US" sz="1350"/>
          </a:p>
        </p:txBody>
      </p:sp>
      <p:sp>
        <p:nvSpPr>
          <p:cNvPr id="39" name="Text 5"/>
          <p:cNvSpPr/>
          <p:nvPr/>
        </p:nvSpPr>
        <p:spPr>
          <a:xfrm>
            <a:off x="1304925" y="2971800"/>
            <a:ext cx="47961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노트를 작성할 때 적절한 카테고리를 선택하여 정리합니다.</a:t>
            </a:r>
            <a:endParaRPr lang="en-US" sz="1200"/>
          </a:p>
        </p:txBody>
      </p:sp>
      <p:sp>
        <p:nvSpPr>
          <p:cNvPr id="40" name="Text 6"/>
          <p:cNvSpPr/>
          <p:nvPr/>
        </p:nvSpPr>
        <p:spPr>
          <a:xfrm>
            <a:off x="1304925" y="3619500"/>
            <a:ext cx="42460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미리보기 기능</a:t>
            </a:r>
            <a:endParaRPr lang="en-US" sz="1350"/>
          </a:p>
        </p:txBody>
      </p:sp>
      <p:sp>
        <p:nvSpPr>
          <p:cNvPr id="41" name="Text 7"/>
          <p:cNvSpPr/>
          <p:nvPr/>
        </p:nvSpPr>
        <p:spPr>
          <a:xfrm>
            <a:off x="1304925" y="3886200"/>
            <a:ext cx="5095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작성 중인 노트의 미리보기를 통해 형식을 확인할 수 있습니다.</a:t>
            </a:r>
            <a:endParaRPr lang="en-US" sz="1200"/>
          </a:p>
        </p:txBody>
      </p:sp>
      <p:sp>
        <p:nvSpPr>
          <p:cNvPr id="42" name="Text 8"/>
          <p:cNvSpPr/>
          <p:nvPr/>
        </p:nvSpPr>
        <p:spPr>
          <a:xfrm>
            <a:off x="1303586" y="4533900"/>
            <a:ext cx="437331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태그 등록</a:t>
            </a:r>
            <a:endParaRPr lang="en-US" sz="1350"/>
          </a:p>
        </p:txBody>
      </p:sp>
      <p:sp>
        <p:nvSpPr>
          <p:cNvPr id="43" name="Text 9"/>
          <p:cNvSpPr/>
          <p:nvPr/>
        </p:nvSpPr>
        <p:spPr>
          <a:xfrm>
            <a:off x="1303586" y="4800600"/>
            <a:ext cx="4373314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노트에 적절한 태그를 추가하여 검색 및 분류를 용이하게 합니다.</a:t>
            </a:r>
            <a:endParaRPr lang="en-US" sz="1200"/>
          </a:p>
        </p:txBody>
      </p:sp>
      <p:sp>
        <p:nvSpPr>
          <p:cNvPr id="44" name="Text 10"/>
          <p:cNvSpPr/>
          <p:nvPr/>
        </p:nvSpPr>
        <p:spPr>
          <a:xfrm>
            <a:off x="6619875" y="1066800"/>
            <a:ext cx="3192363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노트 상세 (NoteDetail)</a:t>
            </a:r>
            <a:endParaRPr lang="en-US" sz="1800"/>
          </a:p>
        </p:txBody>
      </p:sp>
      <p:sp>
        <p:nvSpPr>
          <p:cNvPr id="45" name="Text 11"/>
          <p:cNvSpPr/>
          <p:nvPr/>
        </p:nvSpPr>
        <p:spPr>
          <a:xfrm>
            <a:off x="7038529" y="1790700"/>
            <a:ext cx="43914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노트 본문 보기</a:t>
            </a:r>
            <a:endParaRPr lang="en-US" sz="1350"/>
          </a:p>
        </p:txBody>
      </p:sp>
      <p:sp>
        <p:nvSpPr>
          <p:cNvPr id="46" name="Text 12"/>
          <p:cNvSpPr/>
          <p:nvPr/>
        </p:nvSpPr>
        <p:spPr>
          <a:xfrm>
            <a:off x="7038529" y="2057400"/>
            <a:ext cx="439147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Markdown으로 작성된 노트 내용이 정확하게 렌더링되어 표시됩니다.</a:t>
            </a:r>
            <a:endParaRPr lang="en-US" sz="1200"/>
          </a:p>
        </p:txBody>
      </p:sp>
      <p:sp>
        <p:nvSpPr>
          <p:cNvPr id="47" name="Text 13"/>
          <p:cNvSpPr/>
          <p:nvPr/>
        </p:nvSpPr>
        <p:spPr>
          <a:xfrm>
            <a:off x="7037784" y="2933700"/>
            <a:ext cx="439221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댓글 작성 및 토론 기능</a:t>
            </a:r>
            <a:endParaRPr lang="en-US" sz="1350"/>
          </a:p>
        </p:txBody>
      </p:sp>
      <p:sp>
        <p:nvSpPr>
          <p:cNvPr id="48" name="Text 14"/>
          <p:cNvSpPr/>
          <p:nvPr/>
        </p:nvSpPr>
        <p:spPr>
          <a:xfrm>
            <a:off x="7037784" y="3200400"/>
            <a:ext cx="4392216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노트에 대한 댓글을 달고, 작성자와 다른 학우들과 토론할 수 있습니다.</a:t>
            </a:r>
            <a:endParaRPr lang="en-US" sz="1200"/>
          </a:p>
        </p:txBody>
      </p:sp>
      <p:sp>
        <p:nvSpPr>
          <p:cNvPr id="49" name="Text 15"/>
          <p:cNvSpPr/>
          <p:nvPr/>
        </p:nvSpPr>
        <p:spPr>
          <a:xfrm>
            <a:off x="7035403" y="4076700"/>
            <a:ext cx="43945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추천 및 스크랩</a:t>
            </a:r>
            <a:endParaRPr lang="en-US" sz="1350"/>
          </a:p>
        </p:txBody>
      </p:sp>
      <p:sp>
        <p:nvSpPr>
          <p:cNvPr id="50" name="Text 16"/>
          <p:cNvSpPr/>
          <p:nvPr/>
        </p:nvSpPr>
        <p:spPr>
          <a:xfrm>
            <a:off x="7035403" y="4343400"/>
            <a:ext cx="439459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유용한 노트를 </a:t>
            </a:r>
            <a:r>
              <a:rPr lang="en-US" sz="1200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추천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하거나 </a:t>
            </a:r>
            <a:r>
              <a:rPr lang="en-US" sz="1200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스크랩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하여 나중에 다시 확인할 수 있습니다.</a:t>
            </a:r>
            <a:endParaRPr lang="en-US" sz="1200"/>
          </a:p>
        </p:txBody>
      </p:sp>
      <p:sp>
        <p:nvSpPr>
          <p:cNvPr id="51" name="Text 17"/>
          <p:cNvSpPr/>
          <p:nvPr/>
        </p:nvSpPr>
        <p:spPr>
          <a:xfrm>
            <a:off x="7056686" y="5219700"/>
            <a:ext cx="437331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노트 공유</a:t>
            </a:r>
            <a:endParaRPr lang="en-US" sz="1350"/>
          </a:p>
        </p:txBody>
      </p:sp>
      <p:sp>
        <p:nvSpPr>
          <p:cNvPr id="52" name="Text 18"/>
          <p:cNvSpPr/>
          <p:nvPr/>
        </p:nvSpPr>
        <p:spPr>
          <a:xfrm>
            <a:off x="7056686" y="5486400"/>
            <a:ext cx="4373314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노트를 다른 사람들과 손쉽게 공유할 수 있는 기능을 제공합니다.</a:t>
            </a:r>
            <a:endParaRPr lang="en-US" sz="1200"/>
          </a:p>
        </p:txBody>
      </p:sp>
      <p:sp>
        <p:nvSpPr>
          <p:cNvPr id="53" name="Text 19"/>
          <p:cNvSpPr/>
          <p:nvPr/>
        </p:nvSpPr>
        <p:spPr>
          <a:xfrm>
            <a:off x="381000" y="6515100"/>
            <a:ext cx="11430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7/11</a:t>
            </a:r>
            <a:endParaRPr lang="en-US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524000"/>
            <a:ext cx="3454301" cy="19621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146685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050" y="16002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5336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8384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31432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8701" y="1524000"/>
            <a:ext cx="3454450" cy="19621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9701" y="146685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9726" y="1600200"/>
            <a:ext cx="1714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9201" y="253365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9201" y="283845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9201" y="31432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7950" y="1524000"/>
            <a:ext cx="3454301" cy="19621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08950" y="1466850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08975" y="1600200"/>
            <a:ext cx="17145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8450" y="253365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8450" y="283845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8450" y="314325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3790950"/>
            <a:ext cx="10972800" cy="762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3981450"/>
            <a:ext cx="152400" cy="1524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1524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웹사이트 주요 기능 - 마이페이지</a:t>
            </a:r>
            <a:endParaRPr lang="en-US" sz="2250"/>
          </a:p>
        </p:txBody>
      </p:sp>
      <p:sp>
        <p:nvSpPr>
          <p:cNvPr id="25" name="Text 1"/>
          <p:cNvSpPr/>
          <p:nvPr/>
        </p:nvSpPr>
        <p:spPr>
          <a:xfrm>
            <a:off x="609600" y="10287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개인화된 사용자 경험을 위해 제공되는 마이페이지는 사용자의 노트 관리와 프로필 설정을 도와줍니다.</a:t>
            </a:r>
            <a:endParaRPr lang="en-US" sz="1350"/>
          </a:p>
        </p:txBody>
      </p:sp>
      <p:sp>
        <p:nvSpPr>
          <p:cNvPr id="26" name="Text 2"/>
          <p:cNvSpPr/>
          <p:nvPr/>
        </p:nvSpPr>
        <p:spPr>
          <a:xfrm>
            <a:off x="800100" y="2114550"/>
            <a:ext cx="30733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프로필 관리</a:t>
            </a:r>
            <a:endParaRPr lang="en-US" sz="1500"/>
          </a:p>
        </p:txBody>
      </p:sp>
      <p:sp>
        <p:nvSpPr>
          <p:cNvPr id="27" name="Text 3"/>
          <p:cNvSpPr/>
          <p:nvPr/>
        </p:nvSpPr>
        <p:spPr>
          <a:xfrm>
            <a:off x="1028700" y="2495550"/>
            <a:ext cx="206132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 정보 수정 및 관리</a:t>
            </a:r>
            <a:endParaRPr lang="en-US" sz="1200"/>
          </a:p>
        </p:txBody>
      </p:sp>
      <p:sp>
        <p:nvSpPr>
          <p:cNvPr id="28" name="Text 4"/>
          <p:cNvSpPr/>
          <p:nvPr/>
        </p:nvSpPr>
        <p:spPr>
          <a:xfrm>
            <a:off x="1028700" y="2800350"/>
            <a:ext cx="18784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전공 및 학년 정보 설정</a:t>
            </a:r>
            <a:endParaRPr lang="en-US" sz="1200"/>
          </a:p>
        </p:txBody>
      </p:sp>
      <p:sp>
        <p:nvSpPr>
          <p:cNvPr id="29" name="Text 5"/>
          <p:cNvSpPr/>
          <p:nvPr/>
        </p:nvSpPr>
        <p:spPr>
          <a:xfrm>
            <a:off x="1028700" y="3105150"/>
            <a:ext cx="18784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회원 탈퇴 및 계정 관리</a:t>
            </a:r>
            <a:endParaRPr lang="en-US" sz="1200"/>
          </a:p>
        </p:txBody>
      </p:sp>
      <p:sp>
        <p:nvSpPr>
          <p:cNvPr id="30" name="Text 6"/>
          <p:cNvSpPr/>
          <p:nvPr/>
        </p:nvSpPr>
        <p:spPr>
          <a:xfrm>
            <a:off x="4559201" y="2114550"/>
            <a:ext cx="30734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내가 작성한 노트</a:t>
            </a:r>
            <a:endParaRPr lang="en-US" sz="1500"/>
          </a:p>
        </p:txBody>
      </p:sp>
      <p:sp>
        <p:nvSpPr>
          <p:cNvPr id="31" name="Text 7"/>
          <p:cNvSpPr/>
          <p:nvPr/>
        </p:nvSpPr>
        <p:spPr>
          <a:xfrm>
            <a:off x="4787801" y="2495550"/>
            <a:ext cx="18314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작성한 노트 목록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확인</a:t>
            </a:r>
            <a:endParaRPr lang="en-US" sz="1200"/>
          </a:p>
        </p:txBody>
      </p:sp>
      <p:sp>
        <p:nvSpPr>
          <p:cNvPr id="32" name="Text 8"/>
          <p:cNvSpPr/>
          <p:nvPr/>
        </p:nvSpPr>
        <p:spPr>
          <a:xfrm>
            <a:off x="4787801" y="2800350"/>
            <a:ext cx="18897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노트 </a:t>
            </a:r>
            <a:r>
              <a:rPr lang="en-US" sz="1200" b="1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수정 및 삭제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관리</a:t>
            </a:r>
            <a:endParaRPr lang="en-US" sz="1200"/>
          </a:p>
        </p:txBody>
      </p:sp>
      <p:sp>
        <p:nvSpPr>
          <p:cNvPr id="33" name="Text 9"/>
          <p:cNvSpPr/>
          <p:nvPr/>
        </p:nvSpPr>
        <p:spPr>
          <a:xfrm>
            <a:off x="4787801" y="3105150"/>
            <a:ext cx="18259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노트에 대한 </a:t>
            </a:r>
            <a:r>
              <a:rPr lang="en-US" sz="1200" b="1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댓글 관리</a:t>
            </a:r>
            <a:endParaRPr lang="en-US" sz="1200"/>
          </a:p>
        </p:txBody>
      </p:sp>
      <p:sp>
        <p:nvSpPr>
          <p:cNvPr id="34" name="Text 10"/>
          <p:cNvSpPr/>
          <p:nvPr/>
        </p:nvSpPr>
        <p:spPr>
          <a:xfrm>
            <a:off x="8318450" y="2114550"/>
            <a:ext cx="30733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스크랩한 노트</a:t>
            </a:r>
            <a:endParaRPr lang="en-US" sz="1500"/>
          </a:p>
        </p:txBody>
      </p:sp>
      <p:sp>
        <p:nvSpPr>
          <p:cNvPr id="35" name="Text 11"/>
          <p:cNvSpPr/>
          <p:nvPr/>
        </p:nvSpPr>
        <p:spPr>
          <a:xfrm>
            <a:off x="8547050" y="2495550"/>
            <a:ext cx="224992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스크랩한 노트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저장 및 관리</a:t>
            </a:r>
            <a:endParaRPr lang="en-US" sz="1200"/>
          </a:p>
        </p:txBody>
      </p:sp>
      <p:sp>
        <p:nvSpPr>
          <p:cNvPr id="36" name="Text 12"/>
          <p:cNvSpPr/>
          <p:nvPr/>
        </p:nvSpPr>
        <p:spPr>
          <a:xfrm>
            <a:off x="8547050" y="2800350"/>
            <a:ext cx="182040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개인 노트 </a:t>
            </a:r>
            <a:r>
              <a:rPr lang="en-US" sz="1200" b="1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북마크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기능</a:t>
            </a:r>
            <a:endParaRPr lang="en-US" sz="1200"/>
          </a:p>
        </p:txBody>
      </p:sp>
      <p:sp>
        <p:nvSpPr>
          <p:cNvPr id="37" name="Text 13"/>
          <p:cNvSpPr/>
          <p:nvPr/>
        </p:nvSpPr>
        <p:spPr>
          <a:xfrm>
            <a:off x="8547050" y="3105150"/>
            <a:ext cx="21917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스크랩한 노트에 </a:t>
            </a:r>
            <a:r>
              <a:rPr lang="en-US" sz="1200" b="1">
                <a:solidFill>
                  <a:srgbClr val="DD6B2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댓글 달기</a:t>
            </a:r>
            <a:endParaRPr lang="en-US" sz="1200"/>
          </a:p>
        </p:txBody>
      </p:sp>
      <p:sp>
        <p:nvSpPr>
          <p:cNvPr id="38" name="Text 14"/>
          <p:cNvSpPr/>
          <p:nvPr/>
        </p:nvSpPr>
        <p:spPr>
          <a:xfrm>
            <a:off x="990600" y="3943350"/>
            <a:ext cx="1043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마이페이지를 통해 사용자의 개인화된 학습 경험을 더욱 향상시킬 수 있습니다. 노트 작성, 스크랩, 프로필 관리 등으로 CampusNotes의 모든 기능을 활용해보세요.</a:t>
            </a:r>
            <a:endParaRPr lang="en-US" sz="1200"/>
          </a:p>
        </p:txBody>
      </p:sp>
      <p:sp>
        <p:nvSpPr>
          <p:cNvPr id="39" name="Text 15"/>
          <p:cNvSpPr/>
          <p:nvPr/>
        </p:nvSpPr>
        <p:spPr>
          <a:xfrm>
            <a:off x="381000" y="6515100"/>
            <a:ext cx="11430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8/11</a:t>
            </a:r>
            <a:endParaRPr lang="en-US"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790700"/>
            <a:ext cx="5562600" cy="2019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0193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950" y="2133600"/>
            <a:ext cx="1143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790699"/>
            <a:ext cx="5562600" cy="46711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20193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0" y="2133600"/>
            <a:ext cx="1905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3962400"/>
            <a:ext cx="5562600" cy="249942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1" y="4178956"/>
            <a:ext cx="381000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1" y="4293256"/>
            <a:ext cx="152400" cy="1524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381000" y="1524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사이트 제작 과정</a:t>
            </a:r>
            <a:endParaRPr lang="en-US" sz="2250"/>
          </a:p>
        </p:txBody>
      </p:sp>
      <p:sp>
        <p:nvSpPr>
          <p:cNvPr id="16" name="Text 1"/>
          <p:cNvSpPr/>
          <p:nvPr/>
        </p:nvSpPr>
        <p:spPr>
          <a:xfrm>
            <a:off x="381000" y="952500"/>
            <a:ext cx="11430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CampusNotes 웹사이트 제작 과정</a:t>
            </a:r>
            <a:endParaRPr lang="en-US" sz="1500"/>
          </a:p>
        </p:txBody>
      </p:sp>
      <p:sp>
        <p:nvSpPr>
          <p:cNvPr id="17" name="Text 2"/>
          <p:cNvSpPr/>
          <p:nvPr/>
        </p:nvSpPr>
        <p:spPr>
          <a:xfrm>
            <a:off x="381000" y="1333500"/>
            <a:ext cx="13716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본 프로젝트는 AI 기술과 웹 개발 도구를 활용하여 효율적으로 제작되었습니다. 아래는 사이트 개발의 주요 단계를 보여줍니다.</a:t>
            </a:r>
            <a:endParaRPr lang="en-US" sz="1200"/>
          </a:p>
        </p:txBody>
      </p:sp>
      <p:sp>
        <p:nvSpPr>
          <p:cNvPr id="18" name="Text 3"/>
          <p:cNvSpPr/>
          <p:nvPr/>
        </p:nvSpPr>
        <p:spPr>
          <a:xfrm>
            <a:off x="1104900" y="2076450"/>
            <a:ext cx="284267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주제 선정 및 프롬프트 작성</a:t>
            </a:r>
            <a:endParaRPr lang="en-US" sz="1350"/>
          </a:p>
        </p:txBody>
      </p:sp>
      <p:sp>
        <p:nvSpPr>
          <p:cNvPr id="19" name="Text 4"/>
          <p:cNvSpPr/>
          <p:nvPr/>
        </p:nvSpPr>
        <p:spPr>
          <a:xfrm>
            <a:off x="609600" y="25527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도구:</a:t>
            </a: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Chat GPT</a:t>
            </a:r>
            <a:endParaRPr lang="en-US" sz="1200"/>
          </a:p>
        </p:txBody>
      </p:sp>
      <p:sp>
        <p:nvSpPr>
          <p:cNvPr id="20" name="Text 5"/>
          <p:cNvSpPr/>
          <p:nvPr/>
        </p:nvSpPr>
        <p:spPr>
          <a:xfrm>
            <a:off x="609600" y="2895600"/>
            <a:ext cx="5105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대학생들의 학습 경험을 개선하기 위한 아이디어로 시작해, Chat GPT를 활용하여 전공별 학습 노트 공유 플랫폼의 주요 기능과 구조에 대한 프롬프트를 작성했습니다.</a:t>
            </a:r>
            <a:endParaRPr lang="en-US" sz="1200"/>
          </a:p>
        </p:txBody>
      </p:sp>
      <p:sp>
        <p:nvSpPr>
          <p:cNvPr id="21" name="Text 6"/>
          <p:cNvSpPr/>
          <p:nvPr/>
        </p:nvSpPr>
        <p:spPr>
          <a:xfrm>
            <a:off x="6972300" y="2076450"/>
            <a:ext cx="180486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2. 프롬프트 최적화</a:t>
            </a:r>
            <a:endParaRPr lang="en-US" sz="1350"/>
          </a:p>
        </p:txBody>
      </p:sp>
      <p:sp>
        <p:nvSpPr>
          <p:cNvPr id="22" name="Text 7"/>
          <p:cNvSpPr/>
          <p:nvPr/>
        </p:nvSpPr>
        <p:spPr>
          <a:xfrm>
            <a:off x="6477000" y="2552700"/>
            <a:ext cx="5105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경험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기능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디자인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등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세부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사항을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고려하여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프롬프트를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세분화하고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정교화했습니다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24" name="Text 9"/>
          <p:cNvSpPr/>
          <p:nvPr/>
        </p:nvSpPr>
        <p:spPr>
          <a:xfrm>
            <a:off x="1028701" y="4236106"/>
            <a:ext cx="395120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3. Lovable 사이트를 통한 웹사이트 생성</a:t>
            </a:r>
            <a:endParaRPr lang="en-US" sz="1350"/>
          </a:p>
        </p:txBody>
      </p:sp>
      <p:sp>
        <p:nvSpPr>
          <p:cNvPr id="25" name="Text 10"/>
          <p:cNvSpPr/>
          <p:nvPr/>
        </p:nvSpPr>
        <p:spPr>
          <a:xfrm>
            <a:off x="533401" y="4712356"/>
            <a:ext cx="524796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Lovable </a:t>
            </a:r>
            <a:r>
              <a:rPr lang="ko-KR" alt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플랫폼을 통해 완성된 프롬프트를 기반으로 </a:t>
            </a:r>
            <a:r>
              <a:rPr lang="en-US" altLang="ko-KR" sz="120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CampusNotes</a:t>
            </a:r>
            <a:r>
              <a:rPr lang="ko-KR" altLang="en-US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의 주요 기능과 인터페이스를 자동으로 구현했습니다</a:t>
            </a:r>
            <a:r>
              <a:rPr lang="en-US" altLang="ko-KR" sz="12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/>
          </a:p>
        </p:txBody>
      </p:sp>
      <p:sp>
        <p:nvSpPr>
          <p:cNvPr id="26" name="Text 11"/>
          <p:cNvSpPr/>
          <p:nvPr/>
        </p:nvSpPr>
        <p:spPr>
          <a:xfrm>
            <a:off x="381000" y="6591300"/>
            <a:ext cx="11430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20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9/11</a:t>
            </a:r>
            <a:endParaRPr lang="en-US" sz="120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9ADB621-A02B-06B3-26C1-CD6649178EC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22580" t="8235" r="13273" b="8393"/>
          <a:stretch>
            <a:fillRect/>
          </a:stretch>
        </p:blipFill>
        <p:spPr>
          <a:xfrm>
            <a:off x="6390262" y="3139376"/>
            <a:ext cx="2856015" cy="323579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0D4DC8D-597E-D623-0D61-412A0FD4408F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6781" t="1725" r="13534"/>
          <a:stretch>
            <a:fillRect/>
          </a:stretch>
        </p:blipFill>
        <p:spPr>
          <a:xfrm>
            <a:off x="9246277" y="3139376"/>
            <a:ext cx="2336123" cy="323579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82F4988-F2C5-BFD7-FE75-C3D52CAAE16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45936" y="4950796"/>
            <a:ext cx="2002126" cy="14522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980</Words>
  <Application>Microsoft Office PowerPoint</Application>
  <PresentationFormat>와이드스크린</PresentationFormat>
  <Paragraphs>163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ui-sans-serif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정 황보</cp:lastModifiedBy>
  <cp:revision>1</cp:revision>
  <dcterms:created xsi:type="dcterms:W3CDTF">2025-11-04T00:37:52Z</dcterms:created>
  <dcterms:modified xsi:type="dcterms:W3CDTF">2025-11-04T14:46:25Z</dcterms:modified>
</cp:coreProperties>
</file>